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8" r:id="rId3"/>
    <p:sldId id="257" r:id="rId4"/>
    <p:sldId id="266" r:id="rId5"/>
    <p:sldId id="259" r:id="rId6"/>
    <p:sldId id="264" r:id="rId7"/>
    <p:sldId id="260" r:id="rId8"/>
    <p:sldId id="261" r:id="rId9"/>
    <p:sldId id="262" r:id="rId10"/>
    <p:sldId id="263" r:id="rId11"/>
    <p:sldId id="267" r:id="rId12"/>
    <p:sldId id="272" r:id="rId13"/>
    <p:sldId id="269" r:id="rId14"/>
    <p:sldId id="268" r:id="rId15"/>
    <p:sldId id="270" r:id="rId16"/>
    <p:sldId id="271" r:id="rId17"/>
    <p:sldId id="265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E3ABAC0-F4B4-4356-8897-2750DDB7D8D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3832AB5C-A10C-41E1-83AA-2FF8D4FFC50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confinder.com/icons/22919/laptop_icon" TargetMode="External"/><Relationship Id="rId2" Type="http://schemas.openxmlformats.org/officeDocument/2006/relationships/hyperlink" Target="http://www.robotpark.com/Raspberry-Pi-Night-Vision-Camera-Module-for-Model-Aplus-B-Bplus-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c.com/dan-scalco/why-home-security-systems-are-on-track-to-be-a-multi-billion-dollar-market.html" TargetMode="External"/><Relationship Id="rId4" Type="http://schemas.openxmlformats.org/officeDocument/2006/relationships/hyperlink" Target="https://docs.particle.io/datasheets/photon-(wifi)/photon-datasheet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IoT</a:t>
            </a:r>
            <a:r>
              <a:rPr lang="en-US" dirty="0"/>
              <a:t> Home Monitoring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Pengxue 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DE7669-6A99-4D0B-81B1-EDAA66D8F9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2702252"/>
            <a:ext cx="1849558" cy="246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62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Subscribed to topic on </a:t>
            </a:r>
            <a:r>
              <a:rPr lang="en-US" dirty="0" err="1"/>
              <a:t>Mosquitto</a:t>
            </a:r>
            <a:r>
              <a:rPr lang="en-US" dirty="0"/>
              <a:t> MQTT Broker</a:t>
            </a:r>
          </a:p>
          <a:p>
            <a:r>
              <a:rPr lang="en-US" dirty="0"/>
              <a:t>Once specific message is received, activates </a:t>
            </a:r>
            <a:r>
              <a:rPr lang="en-US" dirty="0" err="1"/>
              <a:t>webhook</a:t>
            </a:r>
            <a:r>
              <a:rPr lang="en-US" dirty="0"/>
              <a:t> to </a:t>
            </a:r>
            <a:r>
              <a:rPr lang="en-US" dirty="0" err="1"/>
              <a:t>Pushbullet</a:t>
            </a:r>
            <a:endParaRPr lang="en-US" dirty="0"/>
          </a:p>
          <a:p>
            <a:r>
              <a:rPr lang="en-US" dirty="0" err="1"/>
              <a:t>Pushbullet</a:t>
            </a:r>
            <a:r>
              <a:rPr lang="en-US" dirty="0"/>
              <a:t> is an app that connects all your devices</a:t>
            </a:r>
          </a:p>
          <a:p>
            <a:pPr lvl="1"/>
            <a:r>
              <a:rPr lang="en-US" dirty="0"/>
              <a:t>Can sync messages, sync files, links from phone to laptop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 err="1"/>
              <a:t>Pushbullet</a:t>
            </a:r>
            <a:r>
              <a:rPr lang="en-US" dirty="0"/>
              <a:t> sends push notification to my phone</a:t>
            </a:r>
          </a:p>
          <a:p>
            <a:pPr lvl="1"/>
            <a:r>
              <a:rPr lang="en-US" dirty="0"/>
              <a:t>Can send notifications to several devices such as web browsers, computers, etc.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Particle Photon &amp; </a:t>
            </a:r>
            <a:r>
              <a:rPr lang="en-US" dirty="0" err="1"/>
              <a:t>Pushbullet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0CCAE2-03EC-4126-A466-9535C72876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91200" y="4953000"/>
            <a:ext cx="13716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878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USE_THIS_ONE">
            <a:hlinkClick r:id="" action="ppaction://media"/>
            <a:extLst>
              <a:ext uri="{FF2B5EF4-FFF2-40B4-BE49-F238E27FC236}">
                <a16:creationId xmlns:a16="http://schemas.microsoft.com/office/drawing/2014/main" id="{8470530C-6985-4005-AEF9-BA3FBAFB63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4956" y="1295400"/>
            <a:ext cx="6065044" cy="454918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137733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USE_THIS_ONE_TOO">
            <a:hlinkClick r:id="" action="ppaction://media"/>
            <a:extLst>
              <a:ext uri="{FF2B5EF4-FFF2-40B4-BE49-F238E27FC236}">
                <a16:creationId xmlns:a16="http://schemas.microsoft.com/office/drawing/2014/main" id="{DC03C007-BA5A-40C3-8147-6A00B2BC2C2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4163" y="1481138"/>
            <a:ext cx="6034087" cy="452596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87A040A-4445-43C7-8CC6-34DA34DEE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(Continued)</a:t>
            </a:r>
          </a:p>
        </p:txBody>
      </p:sp>
    </p:spTree>
    <p:extLst>
      <p:ext uri="{BB962C8B-B14F-4D97-AF65-F5344CB8AC3E}">
        <p14:creationId xmlns:p14="http://schemas.microsoft.com/office/powerpoint/2010/main" val="1156518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0"/>
            <a:ext cx="8458200" cy="46482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Needed to buy</a:t>
            </a:r>
          </a:p>
          <a:p>
            <a:pPr lvl="1"/>
            <a:r>
              <a:rPr lang="en-US" dirty="0"/>
              <a:t>Raspberry Pi 2 ($43.44)</a:t>
            </a:r>
          </a:p>
          <a:p>
            <a:pPr lvl="1"/>
            <a:r>
              <a:rPr lang="en-US" dirty="0"/>
              <a:t>Raspberry Pi  Camera Module ($22.75)</a:t>
            </a:r>
          </a:p>
          <a:p>
            <a:pPr lvl="1"/>
            <a:r>
              <a:rPr lang="en-US" dirty="0"/>
              <a:t>USB </a:t>
            </a:r>
            <a:r>
              <a:rPr lang="en-US" dirty="0" err="1"/>
              <a:t>WiFi</a:t>
            </a:r>
            <a:r>
              <a:rPr lang="en-US" dirty="0"/>
              <a:t> Dongle ($8.99)</a:t>
            </a:r>
          </a:p>
          <a:p>
            <a:pPr lvl="1"/>
            <a:r>
              <a:rPr lang="en-US" dirty="0"/>
              <a:t>MicroSD 32 GB ($12.99)</a:t>
            </a:r>
          </a:p>
          <a:p>
            <a:pPr lvl="1"/>
            <a:r>
              <a:rPr lang="en-US" dirty="0"/>
              <a:t>Particle Photon ($19.00)</a:t>
            </a:r>
          </a:p>
          <a:p>
            <a:pPr lvl="1"/>
            <a:r>
              <a:rPr lang="en-US" dirty="0"/>
              <a:t>Total - $107.17</a:t>
            </a:r>
          </a:p>
          <a:p>
            <a:r>
              <a:rPr lang="en-US" dirty="0"/>
              <a:t>Already Had (potential cost)</a:t>
            </a:r>
          </a:p>
          <a:p>
            <a:pPr lvl="1"/>
            <a:r>
              <a:rPr lang="en-US" dirty="0"/>
              <a:t>Laptop ($150-$900)</a:t>
            </a:r>
          </a:p>
          <a:p>
            <a:pPr lvl="1"/>
            <a:r>
              <a:rPr lang="en-US" dirty="0"/>
              <a:t>Smartphone ($200-$700)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Possibilities..</a:t>
            </a:r>
          </a:p>
          <a:p>
            <a:pPr marL="457200" lvl="1" indent="0">
              <a:buNone/>
            </a:pPr>
            <a:r>
              <a:rPr lang="en-US" dirty="0"/>
              <a:t>Endless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</a:t>
            </a:r>
          </a:p>
        </p:txBody>
      </p:sp>
    </p:spTree>
    <p:extLst>
      <p:ext uri="{BB962C8B-B14F-4D97-AF65-F5344CB8AC3E}">
        <p14:creationId xmlns:p14="http://schemas.microsoft.com/office/powerpoint/2010/main" val="3660330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Strengths</a:t>
            </a:r>
          </a:p>
          <a:p>
            <a:pPr lvl="2"/>
            <a:r>
              <a:rPr lang="en-US" dirty="0"/>
              <a:t>Scalable to add any devices or sensors as a user would please</a:t>
            </a:r>
          </a:p>
          <a:p>
            <a:pPr lvl="2"/>
            <a:r>
              <a:rPr lang="en-US" dirty="0"/>
              <a:t>Less costly than market ready products</a:t>
            </a:r>
          </a:p>
          <a:p>
            <a:pPr lvl="2"/>
            <a:r>
              <a:rPr lang="en-US" dirty="0"/>
              <a:t>Flexible and user has total control of systems and hardware</a:t>
            </a:r>
          </a:p>
          <a:p>
            <a:pPr lvl="2"/>
            <a:r>
              <a:rPr lang="en-US" dirty="0"/>
              <a:t>Easily deployable and setup and configuration has good documentation (open source)</a:t>
            </a:r>
          </a:p>
          <a:p>
            <a:r>
              <a:rPr lang="en-US" dirty="0"/>
              <a:t>Weaknesses</a:t>
            </a:r>
          </a:p>
          <a:p>
            <a:pPr lvl="2"/>
            <a:r>
              <a:rPr lang="en-US" dirty="0"/>
              <a:t>No central GUI/software to control all components (a lot of configuration on multiple machines and devices)</a:t>
            </a:r>
          </a:p>
          <a:p>
            <a:pPr lvl="2"/>
            <a:r>
              <a:rPr lang="en-US" dirty="0"/>
              <a:t>Continual development takes a lot of time</a:t>
            </a:r>
          </a:p>
          <a:p>
            <a:pPr lvl="2"/>
            <a:endParaRPr lang="en-US" dirty="0"/>
          </a:p>
          <a:p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SWOT</a:t>
            </a:r>
          </a:p>
        </p:txBody>
      </p:sp>
    </p:spTree>
    <p:extLst>
      <p:ext uri="{BB962C8B-B14F-4D97-AF65-F5344CB8AC3E}">
        <p14:creationId xmlns:p14="http://schemas.microsoft.com/office/powerpoint/2010/main" val="71804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Opportunities</a:t>
            </a:r>
          </a:p>
          <a:p>
            <a:pPr lvl="2"/>
            <a:r>
              <a:rPr lang="en-US" dirty="0"/>
              <a:t>Add main app/software that controls all components</a:t>
            </a:r>
          </a:p>
          <a:p>
            <a:pPr lvl="2"/>
            <a:r>
              <a:rPr lang="en-US" dirty="0"/>
              <a:t>Leverage more open source packages such as </a:t>
            </a:r>
            <a:r>
              <a:rPr lang="en-US" dirty="0" err="1"/>
              <a:t>MQTT.Cool</a:t>
            </a:r>
            <a:r>
              <a:rPr lang="en-US" dirty="0"/>
              <a:t> to open up </a:t>
            </a:r>
            <a:r>
              <a:rPr lang="en-US" dirty="0" err="1"/>
              <a:t>Mosquitto</a:t>
            </a:r>
            <a:r>
              <a:rPr lang="en-US" dirty="0"/>
              <a:t> broker to the internet securely</a:t>
            </a:r>
          </a:p>
          <a:p>
            <a:pPr lvl="2"/>
            <a:r>
              <a:rPr lang="en-US" dirty="0"/>
              <a:t>Add any device/sensor we can dream of and allow it to talk to MQTT broker</a:t>
            </a:r>
          </a:p>
          <a:p>
            <a:r>
              <a:rPr lang="en-US" dirty="0"/>
              <a:t>Threats</a:t>
            </a:r>
          </a:p>
          <a:p>
            <a:pPr lvl="2"/>
            <a:r>
              <a:rPr lang="en-US" dirty="0"/>
              <a:t>Security is not the securest (SSL for </a:t>
            </a:r>
            <a:r>
              <a:rPr lang="en-US" dirty="0" err="1"/>
              <a:t>mosquitto</a:t>
            </a:r>
            <a:r>
              <a:rPr lang="en-US" dirty="0"/>
              <a:t>, but only accessible In home network. Same for video streaming)</a:t>
            </a:r>
          </a:p>
          <a:p>
            <a:pPr lvl="2"/>
            <a:r>
              <a:rPr lang="en-US" dirty="0"/>
              <a:t>Leveraging other services that may charge in the future (AMP, </a:t>
            </a:r>
            <a:r>
              <a:rPr lang="en-US" dirty="0" err="1"/>
              <a:t>Pushbullet</a:t>
            </a:r>
            <a:r>
              <a:rPr lang="en-US" dirty="0"/>
              <a:t>, etc.)</a:t>
            </a:r>
          </a:p>
          <a:p>
            <a:pPr lvl="2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SWOT (Continued)</a:t>
            </a:r>
          </a:p>
        </p:txBody>
      </p:sp>
    </p:spTree>
    <p:extLst>
      <p:ext uri="{BB962C8B-B14F-4D97-AF65-F5344CB8AC3E}">
        <p14:creationId xmlns:p14="http://schemas.microsoft.com/office/powerpoint/2010/main" val="1003960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996612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http://www.robotpark.com/Raspberry-Pi-Night-Vision-Camera-Module-for-Model-Aplus-B-Bplus-2</a:t>
            </a:r>
            <a:endParaRPr lang="en-US" dirty="0"/>
          </a:p>
          <a:p>
            <a:r>
              <a:rPr lang="en-US" dirty="0">
                <a:hlinkClick r:id="rId3"/>
              </a:rPr>
              <a:t>https://www.iconfinder.com/icons/22919/laptop_icon</a:t>
            </a:r>
            <a:endParaRPr lang="en-US" dirty="0"/>
          </a:p>
          <a:p>
            <a:r>
              <a:rPr lang="en-US" dirty="0">
                <a:hlinkClick r:id="rId4"/>
              </a:rPr>
              <a:t>https://docs.particle.io/datasheets/photon-(wifi)/photon-datasheet/</a:t>
            </a:r>
            <a:endParaRPr lang="en-US" dirty="0"/>
          </a:p>
          <a:p>
            <a:r>
              <a:rPr lang="en-US" dirty="0">
                <a:hlinkClick r:id="rId5"/>
              </a:rPr>
              <a:t>https://www.inc.com/dan-scalco/why-home-security-systems-are-on-track-to-be-a-multi-billion-dollar-market.html</a:t>
            </a:r>
            <a:endParaRPr lang="en-US" dirty="0"/>
          </a:p>
          <a:p>
            <a:r>
              <a:rPr lang="en-US" dirty="0"/>
              <a:t>https://www.pcmag.com/article2/0,2817,2498510,00.asp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48573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Home monitoring can be expensive to buy made to market solutions (upfront as much as $549 and monthly cost)</a:t>
            </a:r>
          </a:p>
          <a:p>
            <a:r>
              <a:rPr lang="en-US" dirty="0"/>
              <a:t>DIY projects can be limited in only viewing live video when on home network</a:t>
            </a:r>
          </a:p>
          <a:p>
            <a:r>
              <a:rPr lang="en-US" dirty="0"/>
              <a:t>Home Security Market expected to be $47 billion revenue by 2020 (Strong demand)</a:t>
            </a:r>
          </a:p>
          <a:p>
            <a:pPr marL="0" indent="0">
              <a:buNone/>
            </a:pPr>
            <a:r>
              <a:rPr lang="en-US" b="1" dirty="0"/>
              <a:t>Desired solution:</a:t>
            </a:r>
            <a:br>
              <a:rPr lang="en-US" b="1" dirty="0"/>
            </a:br>
            <a:r>
              <a:rPr lang="en-US" b="1" dirty="0"/>
              <a:t>Relatively cheap DIY setup that allows over the web video streaming, with protection, while allowing for future work (i.e. door sensors, buzzers, </a:t>
            </a:r>
            <a:r>
              <a:rPr lang="en-US" b="1" dirty="0" err="1"/>
              <a:t>etc</a:t>
            </a:r>
            <a:r>
              <a:rPr lang="en-US" b="1" dirty="0"/>
              <a:t>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to solve</a:t>
            </a:r>
          </a:p>
        </p:txBody>
      </p:sp>
    </p:spTree>
    <p:extLst>
      <p:ext uri="{BB962C8B-B14F-4D97-AF65-F5344CB8AC3E}">
        <p14:creationId xmlns:p14="http://schemas.microsoft.com/office/powerpoint/2010/main" val="1702611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View live video feed when away from Home network</a:t>
            </a:r>
          </a:p>
          <a:p>
            <a:r>
              <a:rPr lang="en-US" dirty="0"/>
              <a:t>Be notified when movement has occurred even when away from Home network</a:t>
            </a:r>
          </a:p>
          <a:p>
            <a:r>
              <a:rPr lang="en-US" dirty="0"/>
              <a:t>Set up infrastructure in a way to scale with more devices with relative ease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</p:spTree>
    <p:extLst>
      <p:ext uri="{BB962C8B-B14F-4D97-AF65-F5344CB8AC3E}">
        <p14:creationId xmlns:p14="http://schemas.microsoft.com/office/powerpoint/2010/main" val="2563540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384" y="1481138"/>
            <a:ext cx="6033232" cy="452596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Diagram(Hand-Drawn)</a:t>
            </a:r>
          </a:p>
        </p:txBody>
      </p:sp>
    </p:spTree>
    <p:extLst>
      <p:ext uri="{BB962C8B-B14F-4D97-AF65-F5344CB8AC3E}">
        <p14:creationId xmlns:p14="http://schemas.microsoft.com/office/powerpoint/2010/main" val="2558830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Raspberry Pi 2 with Pi Camera Module with App My Product (AMP) for secure video streaming connection</a:t>
            </a:r>
          </a:p>
          <a:p>
            <a:r>
              <a:rPr lang="en-US" dirty="0"/>
              <a:t>Home Linux Server running with </a:t>
            </a:r>
            <a:r>
              <a:rPr lang="en-US" dirty="0" err="1"/>
              <a:t>Mosquitto</a:t>
            </a:r>
            <a:r>
              <a:rPr lang="en-US" dirty="0"/>
              <a:t> MQTT broker</a:t>
            </a:r>
          </a:p>
          <a:p>
            <a:r>
              <a:rPr lang="en-US" dirty="0"/>
              <a:t>Particle Photon with MQTT capabilities and </a:t>
            </a:r>
            <a:r>
              <a:rPr lang="en-US" dirty="0" err="1"/>
              <a:t>webhooks</a:t>
            </a:r>
            <a:endParaRPr lang="en-US" dirty="0"/>
          </a:p>
          <a:p>
            <a:r>
              <a:rPr lang="en-US" dirty="0" err="1"/>
              <a:t>Pushbullet</a:t>
            </a:r>
            <a:r>
              <a:rPr lang="en-US" dirty="0"/>
              <a:t> for push notification to phone/devices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Intended Solution</a:t>
            </a:r>
          </a:p>
        </p:txBody>
      </p:sp>
    </p:spTree>
    <p:extLst>
      <p:ext uri="{BB962C8B-B14F-4D97-AF65-F5344CB8AC3E}">
        <p14:creationId xmlns:p14="http://schemas.microsoft.com/office/powerpoint/2010/main" val="2222111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Pengxue.Her\Desktop\SEIS-744\laptop-icon-10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29200" y="1998981"/>
            <a:ext cx="1950720" cy="1950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</a:t>
            </a:r>
          </a:p>
        </p:txBody>
      </p:sp>
      <p:pic>
        <p:nvPicPr>
          <p:cNvPr id="1028" name="Picture 4" descr="C:\Users\Pengxue.Her\Desktop\SEIS-744\RaspberryPiNightVis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2265073"/>
            <a:ext cx="1143099" cy="594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Pengxue.Her\Desktop\SEIS-744\photon_vector2_60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166" y="4038600"/>
            <a:ext cx="336000" cy="63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Pengxue.Her\Desktop\SEIS-744\internet-cloud-hi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046" y="1882399"/>
            <a:ext cx="1524754" cy="1306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Pengxue.Her\Desktop\SEIS-744\pxelXL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476569"/>
            <a:ext cx="729745" cy="146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>
            <a:off x="6797661" y="2817527"/>
            <a:ext cx="914400" cy="51132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 flipV="1">
            <a:off x="6586828" y="3518907"/>
            <a:ext cx="956973" cy="67209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3" name="Picture 9" descr="C:\Users\Pengxue.Her\Desktop\SEIS-744\AppMyProduct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281152" y="1790518"/>
            <a:ext cx="886500" cy="18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/>
          <p:cNvCxnSpPr>
            <a:stCxn id="1028" idx="0"/>
          </p:cNvCxnSpPr>
          <p:nvPr/>
        </p:nvCxnSpPr>
        <p:spPr>
          <a:xfrm flipH="1" flipV="1">
            <a:off x="4816283" y="1911697"/>
            <a:ext cx="3375267" cy="3533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28" idx="2"/>
          </p:cNvCxnSpPr>
          <p:nvPr/>
        </p:nvCxnSpPr>
        <p:spPr>
          <a:xfrm flipH="1">
            <a:off x="1576699" y="1882399"/>
            <a:ext cx="3055822" cy="7985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9" descr="C:\Users\Pengxue.Her\Desktop\SEIS-744\AppMyProduct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041556" y="2589061"/>
            <a:ext cx="886520" cy="18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 rot="20791055">
            <a:off x="1719811" y="2067705"/>
            <a:ext cx="2135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Nabto</a:t>
            </a:r>
            <a:r>
              <a:rPr lang="en-US" dirty="0"/>
              <a:t> tunnel service</a:t>
            </a:r>
          </a:p>
        </p:txBody>
      </p:sp>
      <p:sp>
        <p:nvSpPr>
          <p:cNvPr id="34" name="TextBox 33"/>
          <p:cNvSpPr txBox="1"/>
          <p:nvPr/>
        </p:nvSpPr>
        <p:spPr>
          <a:xfrm rot="352455">
            <a:off x="5518844" y="1787408"/>
            <a:ext cx="2135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Nabto</a:t>
            </a:r>
            <a:r>
              <a:rPr lang="en-US" dirty="0"/>
              <a:t> tunnel service</a:t>
            </a:r>
          </a:p>
        </p:txBody>
      </p:sp>
      <p:cxnSp>
        <p:nvCxnSpPr>
          <p:cNvPr id="23" name="Curved Connector 22"/>
          <p:cNvCxnSpPr>
            <a:endCxn id="49" idx="2"/>
          </p:cNvCxnSpPr>
          <p:nvPr/>
        </p:nvCxnSpPr>
        <p:spPr>
          <a:xfrm rot="10800000">
            <a:off x="4538098" y="3259958"/>
            <a:ext cx="3081903" cy="1235843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4" name="Picture 10" descr="C:\Users\Pengxue.Her\Desktop\SEIS-744\pushbullet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8214" y="3210932"/>
            <a:ext cx="615950" cy="61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8" name="Curved Connector 37"/>
          <p:cNvCxnSpPr>
            <a:stCxn id="49" idx="2"/>
            <a:endCxn id="1034" idx="3"/>
          </p:cNvCxnSpPr>
          <p:nvPr/>
        </p:nvCxnSpPr>
        <p:spPr>
          <a:xfrm rot="5400000">
            <a:off x="3146656" y="2127466"/>
            <a:ext cx="258950" cy="2523933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10" descr="C:\Users\Pengxue.Her\Desktop\SEIS-744\pushbullet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122" y="2644007"/>
            <a:ext cx="615950" cy="61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extBox 45"/>
          <p:cNvSpPr txBox="1"/>
          <p:nvPr/>
        </p:nvSpPr>
        <p:spPr>
          <a:xfrm rot="1151777">
            <a:off x="5209353" y="3853933"/>
            <a:ext cx="1088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Webhook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 rot="21373014">
            <a:off x="2140970" y="3168134"/>
            <a:ext cx="2270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 Notification</a:t>
            </a:r>
          </a:p>
        </p:txBody>
      </p:sp>
      <p:pic>
        <p:nvPicPr>
          <p:cNvPr id="1035" name="Picture 11" descr="C:\Users\Pengxue.Her\Desktop\SEIS-744\Eclipse-Mosquitto-logo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95510">
            <a:off x="5917814" y="2414212"/>
            <a:ext cx="669014" cy="658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49"/>
          <p:cNvSpPr txBox="1"/>
          <p:nvPr/>
        </p:nvSpPr>
        <p:spPr>
          <a:xfrm rot="19904903">
            <a:off x="6761642" y="2789675"/>
            <a:ext cx="759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MQTT</a:t>
            </a:r>
          </a:p>
        </p:txBody>
      </p:sp>
      <p:sp>
        <p:nvSpPr>
          <p:cNvPr id="62" name="TextBox 61"/>
          <p:cNvSpPr txBox="1"/>
          <p:nvPr/>
        </p:nvSpPr>
        <p:spPr>
          <a:xfrm rot="1889559">
            <a:off x="6743706" y="3560627"/>
            <a:ext cx="759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MQTT</a:t>
            </a:r>
          </a:p>
        </p:txBody>
      </p:sp>
    </p:spTree>
    <p:extLst>
      <p:ext uri="{BB962C8B-B14F-4D97-AF65-F5344CB8AC3E}">
        <p14:creationId xmlns:p14="http://schemas.microsoft.com/office/powerpoint/2010/main" val="498824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Raspian</a:t>
            </a:r>
            <a:r>
              <a:rPr lang="en-US" dirty="0"/>
              <a:t> distro on Rasp. Pi.</a:t>
            </a:r>
          </a:p>
          <a:p>
            <a:r>
              <a:rPr lang="en-US" dirty="0"/>
              <a:t>Open source “motion” software package installed to work camera and sense motion</a:t>
            </a:r>
          </a:p>
          <a:p>
            <a:r>
              <a:rPr lang="en-US" dirty="0"/>
              <a:t>AMP is software service company that provides infrastructure for </a:t>
            </a:r>
            <a:r>
              <a:rPr lang="en-US" dirty="0" err="1"/>
              <a:t>IoT</a:t>
            </a:r>
            <a:r>
              <a:rPr lang="en-US" dirty="0"/>
              <a:t> products to help develop high quality apps</a:t>
            </a:r>
          </a:p>
          <a:p>
            <a:pPr lvl="1"/>
            <a:r>
              <a:rPr lang="en-US" dirty="0"/>
              <a:t>Uses </a:t>
            </a:r>
            <a:r>
              <a:rPr lang="en-US" dirty="0" err="1"/>
              <a:t>nabto</a:t>
            </a:r>
            <a:r>
              <a:rPr lang="en-US" dirty="0"/>
              <a:t> (P2P based platform) tunneling service on </a:t>
            </a:r>
            <a:r>
              <a:rPr lang="en-US" dirty="0" err="1"/>
              <a:t>Raspian</a:t>
            </a:r>
            <a:r>
              <a:rPr lang="en-US" dirty="0"/>
              <a:t> OS and phone app to allow over the web streaming</a:t>
            </a:r>
          </a:p>
          <a:p>
            <a:pPr lvl="1"/>
            <a:r>
              <a:rPr lang="en-US" dirty="0"/>
              <a:t>Free 1- year use, 0 – 99 devices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Raspberry Pi 2 with Camera Module &amp; AMP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73AF21-3EEE-42A8-BE3C-0A2D8E453D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00600"/>
            <a:ext cx="14478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464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to be on same network and pair with the device first, (First owner to claim device can disable device from pairing with other devices)</a:t>
            </a:r>
          </a:p>
          <a:p>
            <a:r>
              <a:rPr lang="en-US" dirty="0"/>
              <a:t>Great fast way to get my project started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AMP (continued)</a:t>
            </a:r>
          </a:p>
        </p:txBody>
      </p:sp>
    </p:spTree>
    <p:extLst>
      <p:ext uri="{BB962C8B-B14F-4D97-AF65-F5344CB8AC3E}">
        <p14:creationId xmlns:p14="http://schemas.microsoft.com/office/powerpoint/2010/main" val="820123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MQTT broker light weight and implementable on several systems (</a:t>
            </a:r>
            <a:r>
              <a:rPr lang="en-US" dirty="0" err="1"/>
              <a:t>raspian</a:t>
            </a:r>
            <a:r>
              <a:rPr lang="en-US" dirty="0"/>
              <a:t> in my case)</a:t>
            </a:r>
          </a:p>
          <a:p>
            <a:r>
              <a:rPr lang="en-US" dirty="0"/>
              <a:t>Can do SSL certificates (In my case I did not implement it)</a:t>
            </a:r>
          </a:p>
          <a:p>
            <a:r>
              <a:rPr lang="en-US" dirty="0"/>
              <a:t>Lightweight messaging for devices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Mosquitto</a:t>
            </a:r>
            <a:r>
              <a:rPr lang="en-US" dirty="0"/>
              <a:t> MQTT Broker</a:t>
            </a:r>
          </a:p>
        </p:txBody>
      </p:sp>
    </p:spTree>
    <p:extLst>
      <p:ext uri="{BB962C8B-B14F-4D97-AF65-F5344CB8AC3E}">
        <p14:creationId xmlns:p14="http://schemas.microsoft.com/office/powerpoint/2010/main" val="1629107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490</TotalTime>
  <Words>670</Words>
  <Application>Microsoft Office PowerPoint</Application>
  <PresentationFormat>On-screen Show (4:3)</PresentationFormat>
  <Paragraphs>86</Paragraphs>
  <Slides>17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Courier New</vt:lpstr>
      <vt:lpstr>Lucida Sans Unicode</vt:lpstr>
      <vt:lpstr>Verdana</vt:lpstr>
      <vt:lpstr>Wingdings 2</vt:lpstr>
      <vt:lpstr>Wingdings 3</vt:lpstr>
      <vt:lpstr>Concourse</vt:lpstr>
      <vt:lpstr>IoT Home Monitoring System</vt:lpstr>
      <vt:lpstr>Problem to solve</vt:lpstr>
      <vt:lpstr>Scope</vt:lpstr>
      <vt:lpstr>Diagram(Hand-Drawn)</vt:lpstr>
      <vt:lpstr>Intended Solution</vt:lpstr>
      <vt:lpstr>Diagram</vt:lpstr>
      <vt:lpstr>Raspberry Pi 2 with Camera Module &amp; AMP</vt:lpstr>
      <vt:lpstr>AMP (continued)</vt:lpstr>
      <vt:lpstr>Mosquitto MQTT Broker</vt:lpstr>
      <vt:lpstr>Particle Photon &amp; Pushbullet</vt:lpstr>
      <vt:lpstr>Video</vt:lpstr>
      <vt:lpstr>Video (Continued)</vt:lpstr>
      <vt:lpstr>Cost</vt:lpstr>
      <vt:lpstr>SWOT</vt:lpstr>
      <vt:lpstr>SWOT (Continued)</vt:lpstr>
      <vt:lpstr>Demo</vt:lpstr>
      <vt:lpstr>References</vt:lpstr>
    </vt:vector>
  </TitlesOfParts>
  <Company>General Dynamics C4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Her, Pengxue C.</dc:creator>
  <cp:lastModifiedBy>Soujirou152</cp:lastModifiedBy>
  <cp:revision>36</cp:revision>
  <dcterms:created xsi:type="dcterms:W3CDTF">2018-05-08T13:51:15Z</dcterms:created>
  <dcterms:modified xsi:type="dcterms:W3CDTF">2018-05-09T02:10:48Z</dcterms:modified>
</cp:coreProperties>
</file>

<file path=docProps/thumbnail.jpeg>
</file>